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1" roundtripDataSignature="AMtx7miZpIRQWm4S005lBcwolwkTIlBN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6B7643-63CB-4E28-92DB-ACE1130E5CBB}">
  <a:tblStyle styleId="{8D6B7643-63CB-4E28-92DB-ACE1130E5CB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5" orient="horz"/>
        <p:guide pos="3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23a60a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523a60a5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Title page">
    <p:bg>
      <p:bgPr>
        <a:solidFill>
          <a:srgbClr val="26262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21"/>
          <p:cNvGrpSpPr/>
          <p:nvPr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14" name="Google Shape;14;p21"/>
            <p:cNvSpPr/>
            <p:nvPr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5" name="Google Shape;15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0" cy="620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1"/>
          <p:cNvSpPr txBox="1"/>
          <p:nvPr>
            <p:ph type="title"/>
          </p:nvPr>
        </p:nvSpPr>
        <p:spPr>
          <a:xfrm>
            <a:off x="502903" y="2766523"/>
            <a:ext cx="7734221" cy="111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body"/>
          </p:nvPr>
        </p:nvSpPr>
        <p:spPr>
          <a:xfrm>
            <a:off x="530694" y="4709821"/>
            <a:ext cx="7734222" cy="27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2" type="body"/>
          </p:nvPr>
        </p:nvSpPr>
        <p:spPr>
          <a:xfrm>
            <a:off x="530694" y="2443859"/>
            <a:ext cx="773422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title"/>
          </p:nvPr>
        </p:nvSpPr>
        <p:spPr>
          <a:xfrm>
            <a:off x="525303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body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2"/>
          <p:cNvSpPr/>
          <p:nvPr>
            <p:ph idx="2" type="pic"/>
          </p:nvPr>
        </p:nvSpPr>
        <p:spPr>
          <a:xfrm>
            <a:off x="5573058" y="0"/>
            <a:ext cx="3570941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2"/>
          <p:cNvSpPr/>
          <p:nvPr/>
        </p:nvSpPr>
        <p:spPr>
          <a:xfrm>
            <a:off x="0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22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25" name="Google Shape;25;p22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26" name="Google Shape;26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660B1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3"/>
          <p:cNvSpPr txBox="1"/>
          <p:nvPr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3"/>
          <p:cNvSpPr txBox="1"/>
          <p:nvPr>
            <p:ph type="title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/>
          <p:nvPr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">
  <p:cSld name="Content only: whi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/>
          <p:nvPr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4"/>
          <p:cNvSpPr txBox="1"/>
          <p:nvPr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0" name="Google Shape;40;p24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41" name="Google Shape;41;p24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43" name="Google Shape;43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24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black">
  <p:cSld name="Content only: black">
    <p:bg>
      <p:bgPr>
        <a:solidFill>
          <a:srgbClr val="26262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ctrTitle"/>
          </p:nvPr>
        </p:nvSpPr>
        <p:spPr>
          <a:xfrm>
            <a:off x="523348" y="759070"/>
            <a:ext cx="8004409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" type="subTitle"/>
          </p:nvPr>
        </p:nvSpPr>
        <p:spPr>
          <a:xfrm>
            <a:off x="523348" y="1630404"/>
            <a:ext cx="8011069" cy="281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/>
          <p:nvPr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25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51" name="Google Shape;51;p25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53" name="Google Shape;53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25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black">
  <p:cSld name="Content and photo: black">
    <p:bg>
      <p:bgPr>
        <a:solidFill>
          <a:srgbClr val="25262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/>
          <p:nvPr>
            <p:ph type="title"/>
          </p:nvPr>
        </p:nvSpPr>
        <p:spPr>
          <a:xfrm>
            <a:off x="530124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" type="body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6"/>
          <p:cNvSpPr/>
          <p:nvPr>
            <p:ph idx="2" type="pic"/>
          </p:nvPr>
        </p:nvSpPr>
        <p:spPr>
          <a:xfrm>
            <a:off x="5564909" y="0"/>
            <a:ext cx="3570941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6"/>
          <p:cNvSpPr/>
          <p:nvPr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26"/>
          <p:cNvGrpSpPr/>
          <p:nvPr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61" name="Google Shape;61;p26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62" name="Google Shape;62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white">
  <p:cSld name="Blank with footer: whi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7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65" name="Google Shape;65;p27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67" name="Google Shape;67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27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black">
  <p:cSld name="Blank with footer: black">
    <p:bg>
      <p:bgPr>
        <a:solidFill>
          <a:srgbClr val="25262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8"/>
          <p:cNvGrpSpPr/>
          <p:nvPr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71" name="Google Shape;71;p28"/>
            <p:cNvSpPr/>
            <p:nvPr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8"/>
            <p:cNvSpPr/>
            <p:nvPr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73" name="Google Shape;73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7" cy="32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28"/>
            <p:cNvSpPr txBox="1"/>
            <p:nvPr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idx="1" type="body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/>
          <p:nvPr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9"/>
          <p:cNvSpPr/>
          <p:nvPr/>
        </p:nvSpPr>
        <p:spPr>
          <a:xfrm>
            <a:off x="631042" y="4235585"/>
            <a:ext cx="536130" cy="92208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29"/>
          <p:cNvPicPr preferRelativeResize="0"/>
          <p:nvPr/>
        </p:nvPicPr>
        <p:blipFill rotWithShape="1">
          <a:blip r:embed="rId2">
            <a:alphaModFix/>
          </a:blip>
          <a:srcRect b="28718" l="11083" r="-1556" t="-147"/>
          <a:stretch/>
        </p:blipFill>
        <p:spPr>
          <a:xfrm>
            <a:off x="1240484" y="4147274"/>
            <a:ext cx="462222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-rgb.eps" id="80" name="Google Shape;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45" y="4326066"/>
            <a:ext cx="357525" cy="45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lobal-uploads.webflow.com/5f1af76ed86d6771ad48324b/5ff4ac5dbbab5b7d59e29438_Statistic-Free%20Talent%20Modeling%20With%20Neural%20Player%20Embeddings.pdf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lobal-uploads.webflow.com/5f1af76ed86d6771ad48324b/5ff4ac5dbbab5b7d59e29438_Statistic-Free%20Talent%20Modeling%20With%20Neural%20Player%20Embeddings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8.jpg"/><Relationship Id="rId6" Type="http://schemas.openxmlformats.org/officeDocument/2006/relationships/image" Target="../media/image17.jp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0.jpg"/><Relationship Id="rId6" Type="http://schemas.openxmlformats.org/officeDocument/2006/relationships/image" Target="../media/image17.jp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gif"/><Relationship Id="rId4" Type="http://schemas.openxmlformats.org/officeDocument/2006/relationships/hyperlink" Target="https://twitter.com/MindofStan/status/327439743791017985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9ulLWQUgpIw-4pK5d7wa1lDhmhTiph37/view" TargetMode="External"/><Relationship Id="rId4" Type="http://schemas.openxmlformats.org/officeDocument/2006/relationships/hyperlink" Target="https://proceedings.neurips.cc/paper/2014/file/a14ac55a4f27472c5d894ec1c3c743d2-Paper.pdf" TargetMode="External"/><Relationship Id="rId10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www.mlb.com/glossary/statcast" TargetMode="External"/><Relationship Id="rId5" Type="http://schemas.openxmlformats.org/officeDocument/2006/relationships/hyperlink" Target="https://www.analyticsvidhya.com/blog/2018/03/essentials-of-deep-learning-sequence-to-sequence-modelling-with-attention-part-i/" TargetMode="External"/><Relationship Id="rId6" Type="http://schemas.openxmlformats.org/officeDocument/2006/relationships/hyperlink" Target="https://www.youtube.com/watch?v=sQUqQddQtB4" TargetMode="External"/><Relationship Id="rId7" Type="http://schemas.openxmlformats.org/officeDocument/2006/relationships/hyperlink" Target="https://www.youtube.com/watch?v=sQUqQddQtB4" TargetMode="External"/><Relationship Id="rId8" Type="http://schemas.openxmlformats.org/officeDocument/2006/relationships/hyperlink" Target="https://arxiv.org/pdf/1409.0473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hyperlink" Target="https://www.youtube.com/watch?v=bPYpOQT2kc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s://odsc.com/blog/the-comprehensive-guide-to-model-validation-framework-what-is-a-robust-machine-learning-model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title"/>
          </p:nvPr>
        </p:nvSpPr>
        <p:spPr>
          <a:xfrm>
            <a:off x="502903" y="2766523"/>
            <a:ext cx="7734221" cy="111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/>
              <a:t>Predicting the Next </a:t>
            </a:r>
            <a:br>
              <a:rPr lang="en-US" sz="2800"/>
            </a:br>
            <a:r>
              <a:rPr lang="en-US" sz="2800"/>
              <a:t>Major League Baseball Pitch Type</a:t>
            </a:r>
            <a:endParaRPr/>
          </a:p>
        </p:txBody>
      </p:sp>
      <p:sp>
        <p:nvSpPr>
          <p:cNvPr id="86" name="Google Shape;86;p1"/>
          <p:cNvSpPr txBox="1"/>
          <p:nvPr>
            <p:ph idx="1" type="body"/>
          </p:nvPr>
        </p:nvSpPr>
        <p:spPr>
          <a:xfrm>
            <a:off x="530694" y="4709821"/>
            <a:ext cx="7734222" cy="27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INDIANA UNIVERSITY BLOOMINGTON</a:t>
            </a:r>
            <a:endParaRPr/>
          </a:p>
        </p:txBody>
      </p:sp>
      <p:sp>
        <p:nvSpPr>
          <p:cNvPr id="87" name="Google Shape;87;p1"/>
          <p:cNvSpPr txBox="1"/>
          <p:nvPr>
            <p:ph idx="2" type="body"/>
          </p:nvPr>
        </p:nvSpPr>
        <p:spPr>
          <a:xfrm>
            <a:off x="530694" y="2443859"/>
            <a:ext cx="773422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ENGR 533 – DEEP LEARNING SYSTEMS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4037527" y="4482651"/>
            <a:ext cx="5042381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Joel Klein, Jake Sauberman, Ben Perkins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7759521" y="4747419"/>
            <a:ext cx="1320387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None/>
            </a:pPr>
            <a:r>
              <a:rPr lang="en-US" sz="1100">
                <a:solidFill>
                  <a:srgbClr val="A6A6A6"/>
                </a:solidFill>
              </a:rPr>
              <a:t>Dec</a:t>
            </a:r>
            <a:r>
              <a:rPr b="0" i="0" lang="en-US" sz="11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ember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None/>
            </a:pPr>
            <a:r>
              <a:rPr lang="en-US"/>
              <a:t>Data Preparation Batter/Pitcher Embeddings</a:t>
            </a:r>
            <a:endParaRPr/>
          </a:p>
        </p:txBody>
      </p:sp>
      <p:sp>
        <p:nvSpPr>
          <p:cNvPr id="164" name="Google Shape;164;p10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 txBox="1"/>
          <p:nvPr>
            <p:ph idx="2" type="body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Assumption – Batter &amp; Pitcher ID most important predictors of pitch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441 batter ids and 512 pitcher ids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Can’t input sparse OHE vectors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30-dimensional embedding representation of pitcher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30-dimensional embedding representation of batter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title"/>
          </p:nvPr>
        </p:nvSpPr>
        <p:spPr>
          <a:xfrm>
            <a:off x="525303" y="464386"/>
            <a:ext cx="7193757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300"/>
              <a:buFont typeface="Arial"/>
              <a:buNone/>
            </a:pPr>
            <a:r>
              <a:rPr lang="en-US" sz="2300"/>
              <a:t>Learning Batter/Pitcher Embeddings</a:t>
            </a:r>
            <a:endParaRPr/>
          </a:p>
        </p:txBody>
      </p:sp>
      <p:sp>
        <p:nvSpPr>
          <p:cNvPr id="171" name="Google Shape;171;p11"/>
          <p:cNvSpPr txBox="1"/>
          <p:nvPr>
            <p:ph idx="1" type="body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Based on original Paper by M. Alcorn: </a:t>
            </a:r>
            <a:r>
              <a:rPr i="1" lang="en-US" u="sng">
                <a:solidFill>
                  <a:schemeClr val="hlink"/>
                </a:solidFill>
                <a:hlinkClick r:id="rId3"/>
              </a:rPr>
              <a:t>(batter|pitcher)2vec: Statistic-Free Talent Modeling With Neural Player Embeddings</a:t>
            </a:r>
            <a:endParaRPr i="1"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2017 – 2018 seasons training and 2019 seasons validation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OHE batter and pitcher vectors to predict pitch class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During model building will assess if generated embeddings features add predictive value</a:t>
            </a:r>
            <a:endParaRPr/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3976" y="1819165"/>
            <a:ext cx="3570941" cy="218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/>
          <p:nvPr/>
        </p:nvSpPr>
        <p:spPr>
          <a:xfrm>
            <a:off x="5437108" y="4248227"/>
            <a:ext cx="332467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(batter|pitcher)2vec model architecture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(batter|pitcher)2vec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5364050" y="3923145"/>
            <a:ext cx="15985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Batter OHE Vector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24484" y="3923145"/>
            <a:ext cx="15985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Pitcher OHE Vector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6552255" y="1756094"/>
            <a:ext cx="105574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Class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338122" y="2923500"/>
            <a:ext cx="122280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Pitcher Embedding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5590889" y="2923500"/>
            <a:ext cx="122280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Batter Embedding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Fully Connected Neural Networks</a:t>
            </a:r>
            <a:endParaRPr/>
          </a:p>
        </p:txBody>
      </p:sp>
      <p:sp>
        <p:nvSpPr>
          <p:cNvPr id="184" name="Google Shape;184;p12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85" name="Google Shape;18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120" y="1458125"/>
            <a:ext cx="1223956" cy="29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225" y="1458125"/>
            <a:ext cx="1396350" cy="29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2232525" y="1458125"/>
            <a:ext cx="3920700" cy="22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FC Baseline DNN: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DNN</a:t>
            </a:r>
            <a:r>
              <a:rPr lang="en-US" sz="900"/>
              <a:t>(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/>
              <a:t>Linear</a:t>
            </a:r>
            <a:r>
              <a:rPr lang="en-US" sz="900"/>
              <a:t>(in_features=</a:t>
            </a:r>
            <a:r>
              <a:rPr b="1" lang="en-US" sz="900"/>
              <a:t>49</a:t>
            </a:r>
            <a:r>
              <a:rPr lang="en-US" sz="900"/>
              <a:t>, out_features=</a:t>
            </a:r>
            <a:r>
              <a:rPr b="1" lang="en-US" sz="900"/>
              <a:t>400</a:t>
            </a:r>
            <a:r>
              <a:rPr lang="en-US" sz="900"/>
              <a:t>, bias=True)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/>
              <a:t>Linear</a:t>
            </a:r>
            <a:r>
              <a:rPr lang="en-US" sz="900"/>
              <a:t>(in_features=400, out_features=400, bias=True)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/>
              <a:t>Linear</a:t>
            </a:r>
            <a:r>
              <a:rPr lang="en-US" sz="900"/>
              <a:t>(in_features=400, out_features=</a:t>
            </a:r>
            <a:r>
              <a:rPr b="1" lang="en-US" sz="900"/>
              <a:t>6</a:t>
            </a:r>
            <a:r>
              <a:rPr lang="en-US" sz="900"/>
              <a:t>, bias=True)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/>
              <a:t>BatchNorm1d</a:t>
            </a:r>
            <a:r>
              <a:rPr lang="en-US" sz="900"/>
              <a:t>(400, eps=1e-05, momentum=0.1, affine=True, track_running_stats=True)</a:t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/>
              <a:t>ReLU()</a:t>
            </a:r>
            <a:endParaRPr b="1" sz="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Dropout(p=0.25, inplace=False)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88" name="Google Shape;188;p12"/>
          <p:cNvSpPr txBox="1"/>
          <p:nvPr/>
        </p:nvSpPr>
        <p:spPr>
          <a:xfrm>
            <a:off x="2232525" y="3755075"/>
            <a:ext cx="3920700" cy="75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FC Baseline DNN + prior pitch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Same architecture for both as above, but instead of 49 input features, 156, with 500 hidden dimensions.</a:t>
            </a:r>
            <a:endParaRPr b="1" sz="900"/>
          </a:p>
        </p:txBody>
      </p:sp>
      <p:sp>
        <p:nvSpPr>
          <p:cNvPr id="189" name="Google Shape;189;p12"/>
          <p:cNvSpPr/>
          <p:nvPr/>
        </p:nvSpPr>
        <p:spPr>
          <a:xfrm>
            <a:off x="1806525" y="1569875"/>
            <a:ext cx="426000" cy="141900"/>
          </a:xfrm>
          <a:prstGeom prst="lef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"/>
          <p:cNvSpPr/>
          <p:nvPr/>
        </p:nvSpPr>
        <p:spPr>
          <a:xfrm flipH="1" rot="10800000">
            <a:off x="6153225" y="3810575"/>
            <a:ext cx="276000" cy="786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Recurrent Neural Network – LSTM</a:t>
            </a:r>
            <a:endParaRPr/>
          </a:p>
        </p:txBody>
      </p:sp>
      <p:sp>
        <p:nvSpPr>
          <p:cNvPr id="196" name="Google Shape;196;p13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2" type="body"/>
          </p:nvPr>
        </p:nvSpPr>
        <p:spPr>
          <a:xfrm>
            <a:off x="5765419" y="1803042"/>
            <a:ext cx="2503332" cy="263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Input: At-bat sequences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Architecture: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3 LSTM Layers: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 sz="1400"/>
              <a:t>216 Input Size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 sz="1400"/>
              <a:t>500 Hidden Size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 sz="1400"/>
              <a:t>0.4 Dropout Rate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ct val="100000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Dense Layer: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 sz="1400"/>
              <a:t>500 x 6</a:t>
            </a:r>
            <a:endParaRPr/>
          </a:p>
        </p:txBody>
      </p:sp>
      <p:pic>
        <p:nvPicPr>
          <p:cNvPr descr="Understanding architecture of LSTM cell from scratch with code. | Hacker  Noon" id="198" name="Google Shape;198;p13"/>
          <p:cNvPicPr preferRelativeResize="0"/>
          <p:nvPr/>
        </p:nvPicPr>
        <p:blipFill rotWithShape="1">
          <a:blip r:embed="rId3">
            <a:alphaModFix/>
          </a:blip>
          <a:srcRect b="11010" l="0" r="0" t="0"/>
          <a:stretch/>
        </p:blipFill>
        <p:spPr>
          <a:xfrm>
            <a:off x="836725" y="2278494"/>
            <a:ext cx="4372917" cy="1592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, batter, hit, hitting, person, pitch, swing icon - Download on  Iconfinder" id="199" name="Google Shape;1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6578" y="4109214"/>
            <a:ext cx="342180" cy="342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 scoreboard icon Royalty Free Vector Image" id="200" name="Google Shape;200;p13"/>
          <p:cNvPicPr preferRelativeResize="0"/>
          <p:nvPr/>
        </p:nvPicPr>
        <p:blipFill rotWithShape="1">
          <a:blip r:embed="rId5">
            <a:alphaModFix/>
          </a:blip>
          <a:srcRect b="29514" l="9571" r="9570" t="23161"/>
          <a:stretch/>
        </p:blipFill>
        <p:spPr>
          <a:xfrm>
            <a:off x="1317525" y="4121815"/>
            <a:ext cx="551851" cy="34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 Scorecard Strikeout Looking Symbol Concept Stock Illustration  1656843889" id="201" name="Google Shape;201;p13"/>
          <p:cNvPicPr preferRelativeResize="0"/>
          <p:nvPr/>
        </p:nvPicPr>
        <p:blipFill rotWithShape="1">
          <a:blip r:embed="rId6">
            <a:alphaModFix/>
          </a:blip>
          <a:srcRect b="6146" l="0" r="0" t="0"/>
          <a:stretch/>
        </p:blipFill>
        <p:spPr>
          <a:xfrm>
            <a:off x="2126915" y="4121815"/>
            <a:ext cx="342180" cy="34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gram Icons - Download Free Vector Icons | Noun Project" id="202" name="Google Shape;20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7130" y="4055873"/>
            <a:ext cx="386117" cy="38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3"/>
          <p:cNvSpPr txBox="1"/>
          <p:nvPr/>
        </p:nvSpPr>
        <p:spPr>
          <a:xfrm>
            <a:off x="1815623" y="412181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04" name="Google Shape;204;p13"/>
          <p:cNvSpPr txBox="1"/>
          <p:nvPr/>
        </p:nvSpPr>
        <p:spPr>
          <a:xfrm>
            <a:off x="2437680" y="4121815"/>
            <a:ext cx="327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05" name="Google Shape;205;p13"/>
          <p:cNvSpPr txBox="1"/>
          <p:nvPr/>
        </p:nvSpPr>
        <p:spPr>
          <a:xfrm>
            <a:off x="3100872" y="4118641"/>
            <a:ext cx="32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cxnSp>
        <p:nvCxnSpPr>
          <p:cNvPr id="206" name="Google Shape;206;p13"/>
          <p:cNvCxnSpPr/>
          <p:nvPr/>
        </p:nvCxnSpPr>
        <p:spPr>
          <a:xfrm rot="10800000">
            <a:off x="2463438" y="3877950"/>
            <a:ext cx="0" cy="17792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13"/>
          <p:cNvSpPr txBox="1"/>
          <p:nvPr/>
        </p:nvSpPr>
        <p:spPr>
          <a:xfrm>
            <a:off x="492547" y="4428495"/>
            <a:ext cx="21829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Game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1848703" y="4433580"/>
            <a:ext cx="21829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Historical Pitcher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Selection</a:t>
            </a:r>
            <a:endParaRPr/>
          </a:p>
        </p:txBody>
      </p:sp>
      <p:sp>
        <p:nvSpPr>
          <p:cNvPr id="209" name="Google Shape;209;p13"/>
          <p:cNvSpPr txBox="1"/>
          <p:nvPr/>
        </p:nvSpPr>
        <p:spPr>
          <a:xfrm>
            <a:off x="1207946" y="4435243"/>
            <a:ext cx="21829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Pitch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2476183" y="4447075"/>
            <a:ext cx="218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Pitcher/Batter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  <p:cxnSp>
        <p:nvCxnSpPr>
          <p:cNvPr id="211" name="Google Shape;211;p13"/>
          <p:cNvCxnSpPr/>
          <p:nvPr/>
        </p:nvCxnSpPr>
        <p:spPr>
          <a:xfrm rot="10800000">
            <a:off x="3404445" y="2170215"/>
            <a:ext cx="0" cy="17792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13"/>
          <p:cNvCxnSpPr/>
          <p:nvPr/>
        </p:nvCxnSpPr>
        <p:spPr>
          <a:xfrm rot="10800000">
            <a:off x="4684908" y="2170215"/>
            <a:ext cx="0" cy="17792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p13"/>
          <p:cNvCxnSpPr/>
          <p:nvPr/>
        </p:nvCxnSpPr>
        <p:spPr>
          <a:xfrm rot="10800000">
            <a:off x="2136232" y="2170214"/>
            <a:ext cx="0" cy="17792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" name="Google Shape;214;p13"/>
          <p:cNvSpPr/>
          <p:nvPr/>
        </p:nvSpPr>
        <p:spPr>
          <a:xfrm>
            <a:off x="3100872" y="2009104"/>
            <a:ext cx="637885" cy="147616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/>
          </a:p>
        </p:txBody>
      </p:sp>
      <p:cxnSp>
        <p:nvCxnSpPr>
          <p:cNvPr id="215" name="Google Shape;215;p13"/>
          <p:cNvCxnSpPr/>
          <p:nvPr/>
        </p:nvCxnSpPr>
        <p:spPr>
          <a:xfrm rot="10800000">
            <a:off x="3405376" y="1803042"/>
            <a:ext cx="0" cy="17792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" name="Google Shape;216;p13"/>
          <p:cNvSpPr/>
          <p:nvPr/>
        </p:nvSpPr>
        <p:spPr>
          <a:xfrm>
            <a:off x="3309868" y="1584115"/>
            <a:ext cx="182880" cy="18288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-9374" l="-937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7" name="Google Shape;217;p13"/>
          <p:cNvSpPr txBox="1"/>
          <p:nvPr/>
        </p:nvSpPr>
        <p:spPr>
          <a:xfrm>
            <a:off x="3046962" y="1342239"/>
            <a:ext cx="699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None/>
            </a:pPr>
            <a:r>
              <a:rPr lang="en-US"/>
              <a:t>Recurrent Neural Network – </a:t>
            </a:r>
            <a:br>
              <a:rPr lang="en-US"/>
            </a:br>
            <a:r>
              <a:rPr lang="en-US"/>
              <a:t>LSTM w/ Attention Mechanism</a:t>
            </a:r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91" y="1674829"/>
            <a:ext cx="5417086" cy="2316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, batter, hit, hitting, person, pitch, swing icon - Download on  Iconfinder" id="224" name="Google Shape;2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5081" y="4111002"/>
            <a:ext cx="342180" cy="342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 scoreboard icon Royalty Free Vector Image" id="225" name="Google Shape;225;p14"/>
          <p:cNvPicPr preferRelativeResize="0"/>
          <p:nvPr/>
        </p:nvPicPr>
        <p:blipFill rotWithShape="1">
          <a:blip r:embed="rId5">
            <a:alphaModFix/>
          </a:blip>
          <a:srcRect b="29514" l="9571" r="9570" t="23161"/>
          <a:stretch/>
        </p:blipFill>
        <p:spPr>
          <a:xfrm>
            <a:off x="1356028" y="4123603"/>
            <a:ext cx="551851" cy="34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 Scorecard Strikeout Looking Symbol Concept Stock Illustration  1656843889" id="226" name="Google Shape;226;p14"/>
          <p:cNvPicPr preferRelativeResize="0"/>
          <p:nvPr/>
        </p:nvPicPr>
        <p:blipFill rotWithShape="1">
          <a:blip r:embed="rId6">
            <a:alphaModFix/>
          </a:blip>
          <a:srcRect b="6146" l="0" r="0" t="0"/>
          <a:stretch/>
        </p:blipFill>
        <p:spPr>
          <a:xfrm>
            <a:off x="2165418" y="4123603"/>
            <a:ext cx="342180" cy="34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gram Icons - Download Free Vector Icons | Noun Project" id="227" name="Google Shape;22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5633" y="4057661"/>
            <a:ext cx="386117" cy="38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/>
        </p:nvSpPr>
        <p:spPr>
          <a:xfrm>
            <a:off x="1854126" y="4123603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29" name="Google Shape;229;p14"/>
          <p:cNvSpPr txBox="1"/>
          <p:nvPr/>
        </p:nvSpPr>
        <p:spPr>
          <a:xfrm>
            <a:off x="2476183" y="4123603"/>
            <a:ext cx="327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30" name="Google Shape;230;p14"/>
          <p:cNvSpPr txBox="1"/>
          <p:nvPr/>
        </p:nvSpPr>
        <p:spPr>
          <a:xfrm>
            <a:off x="3139375" y="4120429"/>
            <a:ext cx="32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cxnSp>
        <p:nvCxnSpPr>
          <p:cNvPr id="231" name="Google Shape;231;p14"/>
          <p:cNvCxnSpPr/>
          <p:nvPr/>
        </p:nvCxnSpPr>
        <p:spPr>
          <a:xfrm rot="10800000">
            <a:off x="2501941" y="3879738"/>
            <a:ext cx="0" cy="17792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14"/>
          <p:cNvSpPr txBox="1"/>
          <p:nvPr/>
        </p:nvSpPr>
        <p:spPr>
          <a:xfrm>
            <a:off x="1887206" y="4435368"/>
            <a:ext cx="21829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Historical Pitcher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Selection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1246449" y="4437031"/>
            <a:ext cx="21829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Pitch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234" name="Google Shape;234;p14"/>
          <p:cNvSpPr txBox="1"/>
          <p:nvPr/>
        </p:nvSpPr>
        <p:spPr>
          <a:xfrm>
            <a:off x="2514686" y="4448863"/>
            <a:ext cx="218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Pitcher/Batter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  <p:sp>
        <p:nvSpPr>
          <p:cNvPr id="235" name="Google Shape;235;p14"/>
          <p:cNvSpPr txBox="1"/>
          <p:nvPr/>
        </p:nvSpPr>
        <p:spPr>
          <a:xfrm>
            <a:off x="536791" y="4428495"/>
            <a:ext cx="21829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Game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/>
          </a:p>
        </p:txBody>
      </p:sp>
      <p:sp>
        <p:nvSpPr>
          <p:cNvPr id="236" name="Google Shape;236;p14"/>
          <p:cNvSpPr txBox="1"/>
          <p:nvPr>
            <p:ph idx="2" type="body"/>
          </p:nvPr>
        </p:nvSpPr>
        <p:spPr>
          <a:xfrm>
            <a:off x="6016452" y="1660081"/>
            <a:ext cx="2869450" cy="3051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Input: At-bat sequences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Architecture: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-US" sz="900"/>
              <a:t>Encoder – 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LSTM Layer: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216 Input Size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500 Hidden Size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0.3 Dropout Rate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-US" sz="900"/>
              <a:t>Attention – Additive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-US" sz="900"/>
              <a:t>Decoder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LSTM Layer: 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520 Input Size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500 Hidden Size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0.3 Dropout Rate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Dense Layer: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900"/>
              <a:buFont typeface="Arial"/>
              <a:buChar char="•"/>
            </a:pPr>
            <a:r>
              <a:rPr lang="en-US" sz="900"/>
              <a:t>500 x 6</a:t>
            </a:r>
            <a:endParaRPr/>
          </a:p>
        </p:txBody>
      </p:sp>
      <p:cxnSp>
        <p:nvCxnSpPr>
          <p:cNvPr id="237" name="Google Shape;237;p14"/>
          <p:cNvCxnSpPr/>
          <p:nvPr/>
        </p:nvCxnSpPr>
        <p:spPr>
          <a:xfrm rot="10800000">
            <a:off x="1803266" y="3879761"/>
            <a:ext cx="0" cy="177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14"/>
          <p:cNvCxnSpPr/>
          <p:nvPr/>
        </p:nvCxnSpPr>
        <p:spPr>
          <a:xfrm rot="10800000">
            <a:off x="1393191" y="3879761"/>
            <a:ext cx="0" cy="177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14"/>
          <p:cNvCxnSpPr/>
          <p:nvPr/>
        </p:nvCxnSpPr>
        <p:spPr>
          <a:xfrm rot="10800000">
            <a:off x="983116" y="3879761"/>
            <a:ext cx="0" cy="177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45" name="Google Shape;245;p15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None/>
            </a:pPr>
            <a:r>
              <a:rPr lang="en-US"/>
              <a:t>The best performing model thus far is LSTM </a:t>
            </a:r>
            <a:endParaRPr/>
          </a:p>
        </p:txBody>
      </p:sp>
      <p:sp>
        <p:nvSpPr>
          <p:cNvPr id="251" name="Google Shape;251;p16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graphicFrame>
        <p:nvGraphicFramePr>
          <p:cNvPr id="252" name="Google Shape;252;p16"/>
          <p:cNvGraphicFramePr/>
          <p:nvPr/>
        </p:nvGraphicFramePr>
        <p:xfrm>
          <a:off x="529827" y="16044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{8D6B7643-63CB-4E28-92DB-ACE1130E5CBB}</a:tableStyleId>
              </a:tblPr>
              <a:tblGrid>
                <a:gridCol w="2064375"/>
                <a:gridCol w="812125"/>
                <a:gridCol w="815100"/>
                <a:gridCol w="674450"/>
                <a:gridCol w="1096325"/>
                <a:gridCol w="1051900"/>
                <a:gridCol w="1103750"/>
              </a:tblGrid>
              <a:tr h="44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Model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Epochs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Batch Size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LR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Precision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Recall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58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DNN Baseline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2000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.0001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0.4683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/>
                        <a:t>0.46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0.47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5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DNN Baseline +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Prior Pitch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2000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.0001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0.4779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0.47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0.48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5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DNN Baseline +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Prior Pitch +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Embeddings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2000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.0001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0.4754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0.47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0.47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5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LSTM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2000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.0001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0.4810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0.47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0.48</a:t>
                      </a:r>
                      <a:endParaRPr sz="1200"/>
                    </a:p>
                  </a:txBody>
                  <a:tcPr marT="45725" marB="45725" marR="91450" marL="91450"/>
                </a:tc>
              </a:tr>
              <a:tr h="35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LSTM w/ Attention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2000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.0001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0.4798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0.46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0.48</a:t>
                      </a:r>
                      <a:endParaRPr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3" name="Google Shape;253;p16"/>
          <p:cNvSpPr txBox="1"/>
          <p:nvPr/>
        </p:nvSpPr>
        <p:spPr>
          <a:xfrm>
            <a:off x="5851750" y="4345350"/>
            <a:ext cx="27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Majority class = 36%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type="title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Future Directions</a:t>
            </a:r>
            <a:endParaRPr/>
          </a:p>
        </p:txBody>
      </p:sp>
      <p:sp>
        <p:nvSpPr>
          <p:cNvPr id="259" name="Google Shape;259;p17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With more time we could…</a:t>
            </a:r>
            <a:endParaRPr/>
          </a:p>
        </p:txBody>
      </p:sp>
      <p:sp>
        <p:nvSpPr>
          <p:cNvPr id="265" name="Google Shape;265;p18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8"/>
          <p:cNvSpPr txBox="1"/>
          <p:nvPr>
            <p:ph idx="2" type="body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Develop a smarter imputation approach for missing 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Font typeface="Arial"/>
              <a:buChar char="•"/>
            </a:pPr>
            <a:r>
              <a:rPr lang="en-US"/>
              <a:t>Potentially leverage clustering or neural net techniques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Attempt to use longer or multiple input pitch sequences in attention model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Handle the cold start problem for rookie pitchers and hitters rather than excluding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Constrain the problem further to types of pitchers i.e. starters vs. relievers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523a60a57_1_0"/>
          <p:cNvSpPr txBox="1"/>
          <p:nvPr>
            <p:ph type="title"/>
          </p:nvPr>
        </p:nvSpPr>
        <p:spPr>
          <a:xfrm>
            <a:off x="506694" y="227452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72" name="Google Shape;272;g10523a60a57_1_0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525303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525303" y="1629405"/>
            <a:ext cx="4122897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Baseball initiated by pitch from a pitcher to a batter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Common pitch types – Four-seam fastball, Two-seam fastball, Cutter, Slider, Curveball, Changeup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Hitters often guess which pitch they expect to receive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Guess wrong – likely out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Guess right – better chance for positive result</a:t>
            </a:r>
            <a:endParaRPr/>
          </a:p>
        </p:txBody>
      </p:sp>
      <p:pic>
        <p:nvPicPr>
          <p:cNvPr descr="The Shep Diagram: Why Yu Darvish is a Nightmare for Hitters | The BABIP  Diaries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882" y="1906187"/>
            <a:ext cx="3334603" cy="26380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5840573" y="4571636"/>
            <a:ext cx="2672366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pitch overlay of Yu Darvish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Twitter via </a:t>
            </a:r>
            <a:r>
              <a:rPr b="0" i="0" lang="en-US" sz="1000" u="sng" cap="none" strike="noStrike">
                <a:solidFill>
                  <a:srgbClr val="001A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@MindofStan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78" name="Google Shape;278;p19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2" type="body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0" i="0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Alcorn, “(batter|pitcher)2vec: Statistic-Free Talent Modeling With Neural Player Embeddings”, MIT Sloan Sports Analytics Conference.</a:t>
            </a:r>
            <a:r>
              <a:rPr b="0" i="1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URL: </a:t>
            </a:r>
            <a:r>
              <a:rPr b="0" i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https://drive.google.com/file/d/19ulLWQUgpIw-4pK5d7wa1lDhmhTiph37/view</a:t>
            </a:r>
            <a:r>
              <a:rPr b="0" i="0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 Sutskever, O. Vinyals, Q. Le, “Sequence to Sequence Learning with Neural Networks”, </a:t>
            </a:r>
            <a:r>
              <a:rPr b="0"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2014.</a:t>
            </a:r>
            <a:endParaRPr i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0" i="1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URL: </a:t>
            </a:r>
            <a:r>
              <a:rPr b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https://proceedings.neurips.cc/paper/2014/file/a14ac55a4f27472c5d894ec1c3c743d2-Paper.pdf</a:t>
            </a:r>
            <a:endParaRPr b="0" sz="7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 Shaikh, “Essentials of Deep Learning – Sequence to Sequence modelling with Attention (using python)”, </a:t>
            </a:r>
            <a:r>
              <a:rPr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 Vidhya. 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URL: </a:t>
            </a:r>
            <a:r>
              <a:rPr b="0" i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https://www.analyticsvidhya.com/blog/2018/03/essentials-of-deep-learning-sequence-to-sequence-modelling-with-attention-part-i/</a:t>
            </a:r>
            <a:endParaRPr b="0" i="0" sz="7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b="0" i="0" sz="700" u="sng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Persson, “</a:t>
            </a:r>
            <a:r>
              <a:rPr b="0" i="0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 Seq2Seq with Attention for Machine Translation”, </a:t>
            </a:r>
            <a:r>
              <a:rPr b="0"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r>
              <a:rPr b="0" i="0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2020. 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0" i="0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URL: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https://www.youtube.com/watch?v=sQUqQddQtB4</a:t>
            </a:r>
            <a:endParaRPr b="0" i="0" sz="7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Bahdanau, K. Cho, Y. Bengio, "Neural machine translation by jointly learning to align and translate“, </a:t>
            </a:r>
            <a:r>
              <a:rPr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arXiv preprint arXiv:1409.0473. 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2014.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URL: </a:t>
            </a:r>
            <a:r>
              <a:rPr b="0" i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https://arxiv.org/pdf/1409.0473.pdf</a:t>
            </a:r>
            <a:endParaRPr b="0" i="0" sz="7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b="0" i="0" sz="7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0" i="0" lang="en-US" sz="7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MLB.com, 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“Statcast”, 2021.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URL:https://www.mlb.com/glossary/statcast</a:t>
            </a:r>
            <a:endParaRPr b="0" i="0" sz="7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0" i="0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Vaswani, N. Shazeer, N. Parmar, J Uszkoreit, L. Jones, A. N. Gomez, I. Polosukhin, “Attention is all you need”, </a:t>
            </a:r>
            <a:r>
              <a:rPr b="0"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2017.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URL: </a:t>
            </a:r>
            <a:r>
              <a:rPr b="0" i="0" lang="en-US" sz="7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https://arxiv.org/pdf/1706.03762.pdf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b="0" i="0" sz="7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b="0" i="0" sz="7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 sz="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525303" y="464386"/>
            <a:ext cx="7969772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None/>
            </a:pPr>
            <a:r>
              <a:rPr lang="en-US"/>
              <a:t>Knowing the right pitch has proven to help teams win… by cheating 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525303" y="1629405"/>
            <a:ext cx="3943665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2017 – Houston Astros stole pitch signs to help win World Series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2018 – Estimated World Series winning team earned $31 million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Could we build an algorithm to predict pitch types?</a:t>
            </a:r>
            <a:endParaRPr/>
          </a:p>
        </p:txBody>
      </p:sp>
      <p:pic>
        <p:nvPicPr>
          <p:cNvPr descr="Tim Dahlberg: In sign-stealing scandal, Astros get the punishment, Dodgers  paid the price | Major League Baseball | madison.com"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093" y="1520601"/>
            <a:ext cx="3409193" cy="334953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506694" y="2274522"/>
            <a:ext cx="6802482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MLB</a:t>
            </a:r>
            <a:r>
              <a:rPr i="1" lang="en-US"/>
              <a:t> Statcast</a:t>
            </a:r>
            <a:endParaRPr i="1"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idx="2" type="body"/>
          </p:nvPr>
        </p:nvSpPr>
        <p:spPr>
          <a:xfrm>
            <a:off x="518824" y="1629404"/>
            <a:ext cx="4053176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MLB </a:t>
            </a:r>
            <a:r>
              <a:rPr i="1" lang="en-US"/>
              <a:t>Statcast</a:t>
            </a:r>
            <a:r>
              <a:rPr lang="en-US"/>
              <a:t> – S.O.T.A. tracking technology for collection and analysis of MLB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Implemented in 2015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US"/>
              <a:t>BaseballSavant.com </a:t>
            </a:r>
            <a:r>
              <a:rPr lang="en-US"/>
              <a:t>provides MLB</a:t>
            </a:r>
            <a:r>
              <a:rPr i="1" lang="en-US"/>
              <a:t> Statcast </a:t>
            </a:r>
            <a:r>
              <a:rPr lang="en-US"/>
              <a:t>data via external API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Data set contents: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/>
              <a:t>Game state (count, outs, inning, hitter id, pitcher id, r.o.b., etc.)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/>
              <a:t>Pitch results (velocity, spin rate, direction, movement, etc.)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ct val="100000"/>
              <a:buFont typeface="Arial"/>
              <a:buChar char="•"/>
            </a:pPr>
            <a:r>
              <a:rPr lang="en-US"/>
              <a:t>Hitting results (play result – K, 1B, HR, etc., exit velocity, launch angle, etc.)</a:t>
            </a:r>
            <a:endParaRPr/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273" y="1806424"/>
            <a:ext cx="3803555" cy="21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5743977" y="3998746"/>
            <a:ext cx="300270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game MLB Statcast Measurements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525303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Scope</a:t>
            </a:r>
            <a:endParaRPr/>
          </a:p>
        </p:txBody>
      </p:sp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525303" y="1629405"/>
            <a:ext cx="3955257" cy="27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Regular season pitches (no extra innings)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Following pitch types: Four-seam fastball, Two-seam fastball, Cutter, Slider, Curveball, Changeup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At-bats with no missing pitch class info for any pitches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At-bats featuring batters and hitters accounting for 90% of at-bats in 2017-2018 seasons (assumption pitcher, hitter most important features to model)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Splitting: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4041"/>
              </a:buClr>
              <a:buSzPct val="100000"/>
              <a:buChar char="•"/>
            </a:pPr>
            <a:r>
              <a:rPr lang="en-US"/>
              <a:t>Training: 2017 – 2018 seasons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4041"/>
              </a:buClr>
              <a:buSzPct val="100000"/>
              <a:buChar char="•"/>
            </a:pPr>
            <a:r>
              <a:rPr lang="en-US"/>
              <a:t>Validation: 2019 season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4041"/>
              </a:buClr>
              <a:buSzPct val="100000"/>
              <a:buChar char="•"/>
            </a:pPr>
            <a:r>
              <a:rPr lang="en-US"/>
              <a:t>Testing: 2020 – 2021 seasons</a:t>
            </a:r>
            <a:endParaRPr/>
          </a:p>
          <a:p>
            <a:pPr indent="-271462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The Comprehensive Guide to Model Validation Framework: What is a Robust Machine Learning Model?" id="126" name="Google Shape;126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428" y="1629405"/>
            <a:ext cx="3955257" cy="236326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6074319" y="3998746"/>
            <a:ext cx="2672366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 framework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ODSC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 txBox="1"/>
          <p:nvPr/>
        </p:nvSpPr>
        <p:spPr>
          <a:xfrm>
            <a:off x="463637" y="2244303"/>
            <a:ext cx="2182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Game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4307981" y="2242814"/>
            <a:ext cx="2182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Historical Pitcher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Selection</a:t>
            </a:r>
            <a:endParaRPr/>
          </a:p>
        </p:txBody>
      </p:sp>
      <p:sp>
        <p:nvSpPr>
          <p:cNvPr id="136" name="Google Shape;136;p9"/>
          <p:cNvSpPr txBox="1"/>
          <p:nvPr/>
        </p:nvSpPr>
        <p:spPr>
          <a:xfrm>
            <a:off x="2391175" y="2244303"/>
            <a:ext cx="2182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Pitch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137" name="Google Shape;137;p9"/>
          <p:cNvSpPr txBox="1"/>
          <p:nvPr/>
        </p:nvSpPr>
        <p:spPr>
          <a:xfrm>
            <a:off x="6168978" y="2241325"/>
            <a:ext cx="2182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Pitcher/Batter Embeddings</a:t>
            </a:r>
            <a:endParaRPr/>
          </a:p>
        </p:txBody>
      </p:sp>
      <p:pic>
        <p:nvPicPr>
          <p:cNvPr descr="Baseball, batter, hit, hitting, person, pitch, swing icon - Download on  Iconfinder"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602" y="1563427"/>
            <a:ext cx="625720" cy="625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 scoreboard icon Royalty Free Vector Image" id="139" name="Google Shape;139;p9"/>
          <p:cNvPicPr preferRelativeResize="0"/>
          <p:nvPr/>
        </p:nvPicPr>
        <p:blipFill rotWithShape="1">
          <a:blip r:embed="rId4">
            <a:alphaModFix/>
          </a:blip>
          <a:srcRect b="29514" l="9571" r="9570" t="23161"/>
          <a:stretch/>
        </p:blipFill>
        <p:spPr>
          <a:xfrm>
            <a:off x="1065398" y="1665927"/>
            <a:ext cx="914999" cy="578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eball Scorecard Strikeout Looking Symbol Concept Stock Illustration  1656843889" id="140" name="Google Shape;140;p9"/>
          <p:cNvPicPr preferRelativeResize="0"/>
          <p:nvPr/>
        </p:nvPicPr>
        <p:blipFill rotWithShape="1">
          <a:blip r:embed="rId5">
            <a:alphaModFix/>
          </a:blip>
          <a:srcRect b="6146" l="0" r="0" t="0"/>
          <a:stretch/>
        </p:blipFill>
        <p:spPr>
          <a:xfrm>
            <a:off x="3168291" y="1661559"/>
            <a:ext cx="573614" cy="579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gram Icons - Download Free Vector Icons | Noun Project" id="141" name="Google Shape;14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6591" y="1472212"/>
            <a:ext cx="814081" cy="81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663258" y="2836329"/>
            <a:ext cx="182236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count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Top/Bottom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Runners on base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2638023" y="2836329"/>
            <a:ext cx="1822365" cy="250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class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result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Pitch statistics: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 rate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 statistics: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Exit velocity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 angle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type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501815" y="2837159"/>
            <a:ext cx="2075255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100 pitch distribution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four seam etc.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Imputed with prior season avg.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 1000 pitch distribution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four seam etc.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Imputed with prior season avg.</a:t>
            </a:r>
            <a:endParaRPr/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6438898" y="2836329"/>
            <a:ext cx="18223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dimensional representations of pitcher and batter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ctrTitle"/>
          </p:nvPr>
        </p:nvSpPr>
        <p:spPr>
          <a:xfrm>
            <a:off x="529827" y="759070"/>
            <a:ext cx="8004391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/>
              <a:t>Research Questions</a:t>
            </a:r>
            <a:endParaRPr/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518824" y="1629404"/>
            <a:ext cx="8015594" cy="2810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AutoNum type="arabicPeriod"/>
            </a:pPr>
            <a:r>
              <a:rPr lang="en-US"/>
              <a:t>How well does a FC network predict next pitch type with current game state info?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AutoNum type="arabicPeriod"/>
            </a:pPr>
            <a:r>
              <a:rPr lang="en-US"/>
              <a:t>Does adding historical pitcher pitch class probabilities improve performance?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AutoNum type="arabicPeriod"/>
            </a:pPr>
            <a:r>
              <a:rPr lang="en-US"/>
              <a:t>Does adding the results of the previous pitch improve performance?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AutoNum type="arabicPeriod"/>
            </a:pPr>
            <a:r>
              <a:rPr lang="en-US"/>
              <a:t>Does adding embedding representations of the pitchers and batters improve performance?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AutoNum type="arabicPeriod"/>
            </a:pPr>
            <a:r>
              <a:rPr lang="en-US"/>
              <a:t>Does using recurrent neural network improve performance via pitch sequencing?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AutoNum type="arabicPeriod"/>
            </a:pPr>
            <a:r>
              <a:rPr lang="en-US"/>
              <a:t>Does using recurrent neural network w/ attention improve performance via pitch sequencing?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506693" y="2274522"/>
            <a:ext cx="7368737" cy="65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58" name="Google Shape;158;p8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2021-03-19T00:53:14Z</dcterms:created>
  <dc:creator>Joel Klein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